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9" r:id="rId4"/>
    <p:sldId id="257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hesis\Master_8-19-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98725806313436"/>
          <c:y val="3.4023573140313991E-2"/>
          <c:w val="0.78102535963877695"/>
          <c:h val="0.8212786445172614"/>
        </c:manualLayout>
      </c:layout>
      <c:scatterChart>
        <c:scatterStyle val="lineMarker"/>
        <c:varyColors val="0"/>
        <c:ser>
          <c:idx val="0"/>
          <c:order val="0"/>
          <c:tx>
            <c:v>Average of all 9 sampling sites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ysClr val="windowText" lastClr="000000"/>
              </a:solidFill>
              <a:ln w="15875">
                <a:solidFill>
                  <a:sysClr val="windowText" lastClr="000000"/>
                </a:solidFill>
              </a:ln>
              <a:effectLst/>
            </c:spPr>
          </c:marker>
          <c:trendline>
            <c:spPr>
              <a:ln w="25400" cap="rnd">
                <a:solidFill>
                  <a:sysClr val="windowText" lastClr="000000"/>
                </a:solidFill>
                <a:prstDash val="sysDot"/>
              </a:ln>
              <a:effectLst/>
            </c:spPr>
            <c:trendlineType val="log"/>
            <c:dispRSqr val="1"/>
            <c:dispEq val="0"/>
            <c:trendlineLbl>
              <c:layout>
                <c:manualLayout>
                  <c:x val="-0.11632707726602667"/>
                  <c:y val="-0.3298396396102665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'Batch Sorption'!$J$6:$O$6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30</c:v>
                </c:pt>
                <c:pt idx="4">
                  <c:v>100</c:v>
                </c:pt>
                <c:pt idx="5">
                  <c:v>300</c:v>
                </c:pt>
              </c:numCache>
              <c:extLst xmlns:c15="http://schemas.microsoft.com/office/drawing/2012/chart"/>
            </c:numRef>
          </c:xVal>
          <c:yVal>
            <c:numRef>
              <c:f>'Batch Sorption'!$J$14:$O$14</c:f>
              <c:numCache>
                <c:formatCode>0.00%</c:formatCode>
                <c:ptCount val="6"/>
                <c:pt idx="0">
                  <c:v>0.96308571428571488</c:v>
                </c:pt>
                <c:pt idx="1">
                  <c:v>0.86156190476190408</c:v>
                </c:pt>
                <c:pt idx="2">
                  <c:v>0.69500937740060853</c:v>
                </c:pt>
                <c:pt idx="3">
                  <c:v>0.52516729678568319</c:v>
                </c:pt>
                <c:pt idx="4">
                  <c:v>0.277947718970805</c:v>
                </c:pt>
                <c:pt idx="5">
                  <c:v>0.26243049972254612</c:v>
                </c:pt>
              </c:numCache>
              <c:extLst xmlns:c15="http://schemas.microsoft.com/office/drawing/2012/chart"/>
            </c:numRef>
          </c:yVal>
          <c:smooth val="0"/>
          <c:extLst>
            <c:ext xmlns:c16="http://schemas.microsoft.com/office/drawing/2014/chart" uri="{C3380CC4-5D6E-409C-BE32-E72D297353CC}">
              <c16:uniqueId val="{00000000-13FF-4F90-A10F-4CD983D7F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879168"/>
        <c:axId val="141881344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'Batch Sorption'!$A$7</c15:sqref>
                        </c15:formulaRef>
                      </c:ext>
                    </c:extLst>
                    <c:strCache>
                      <c:ptCount val="1"/>
                      <c:pt idx="0">
                        <c:v>Lindon Marina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2"/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>
                      <c:ext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'Batch Sorption'!$J$7:$O$7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0.9879</c:v>
                      </c:pt>
                      <c:pt idx="1">
                        <c:v>0.98436666666666672</c:v>
                      </c:pt>
                      <c:pt idx="2">
                        <c:v>0.9010999999999999</c:v>
                      </c:pt>
                      <c:pt idx="3">
                        <c:v>0.74437685412541255</c:v>
                      </c:pt>
                      <c:pt idx="4">
                        <c:v>0.29831502489019046</c:v>
                      </c:pt>
                      <c:pt idx="5">
                        <c:v>0.33961767354596634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13FF-4F90-A10F-4CD983D7F6FA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Sorption'!$A$8</c15:sqref>
                        </c15:formulaRef>
                      </c:ext>
                    </c:extLst>
                    <c:strCache>
                      <c:ptCount val="1"/>
                      <c:pt idx="0">
                        <c:v>Lindon to Pelican 1/4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3"/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Sorption'!$J$8:$O$8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0.99409999999999998</c:v>
                      </c:pt>
                      <c:pt idx="1">
                        <c:v>0.87813333333333332</c:v>
                      </c:pt>
                      <c:pt idx="2">
                        <c:v>0.66745271524486571</c:v>
                      </c:pt>
                      <c:pt idx="3">
                        <c:v>0.6149743915343916</c:v>
                      </c:pt>
                      <c:pt idx="4">
                        <c:v>0.24886047569955821</c:v>
                      </c:pt>
                      <c:pt idx="5">
                        <c:v>0.37236711444652909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3FF-4F90-A10F-4CD983D7F6FA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Sorption'!$A$9</c15:sqref>
                        </c15:formulaRef>
                      </c:ext>
                    </c:extLst>
                    <c:strCache>
                      <c:ptCount val="1"/>
                      <c:pt idx="0">
                        <c:v>Lindon to Pelican 1/2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Sorption'!$J$9:$O$9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0.9577</c:v>
                      </c:pt>
                      <c:pt idx="1">
                        <c:v>0.81563333333333343</c:v>
                      </c:pt>
                      <c:pt idx="2">
                        <c:v>0.57478308411214951</c:v>
                      </c:pt>
                      <c:pt idx="3">
                        <c:v>0.39700250463330694</c:v>
                      </c:pt>
                      <c:pt idx="4">
                        <c:v>0.25132157526080479</c:v>
                      </c:pt>
                      <c:pt idx="5">
                        <c:v>0.19995120689655171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3FF-4F90-A10F-4CD983D7F6FA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Sorption'!$A$10</c15:sqref>
                        </c15:formulaRef>
                      </c:ext>
                    </c:extLst>
                    <c:strCache>
                      <c:ptCount val="1"/>
                      <c:pt idx="0">
                        <c:v>Lindon to Pelican 3/4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5"/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Sorption'!$J$10:$O$10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0.97809999999999997</c:v>
                      </c:pt>
                      <c:pt idx="1">
                        <c:v>0.81843333333333346</c:v>
                      </c:pt>
                      <c:pt idx="2">
                        <c:v>0.54637962467558399</c:v>
                      </c:pt>
                      <c:pt idx="3">
                        <c:v>0.44153912627169351</c:v>
                      </c:pt>
                      <c:pt idx="4">
                        <c:v>0.23557386800573879</c:v>
                      </c:pt>
                      <c:pt idx="5">
                        <c:v>0.19108852216748762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3FF-4F90-A10F-4CD983D7F6FA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Sorption'!$A$11</c15:sqref>
                        </c15:formulaRef>
                      </c:ext>
                    </c:extLst>
                    <c:strCache>
                      <c:ptCount val="1"/>
                      <c:pt idx="0">
                        <c:v>Pelican Bay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6"/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Sorption'!$J$11:$O$11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0.94</c:v>
                      </c:pt>
                      <c:pt idx="1">
                        <c:v>0.86493333333333344</c:v>
                      </c:pt>
                      <c:pt idx="2">
                        <c:v>0.90639999999999998</c:v>
                      </c:pt>
                      <c:pt idx="3">
                        <c:v>0.56940705553336002</c:v>
                      </c:pt>
                      <c:pt idx="4">
                        <c:v>0.32752483575581409</c:v>
                      </c:pt>
                      <c:pt idx="5">
                        <c:v>0.32046993674889307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3FF-4F90-A10F-4CD983D7F6FA}"/>
                  </c:ext>
                </c:extLst>
              </c15:ser>
            </c15:filteredScatterSeries>
            <c15:filteredScatte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Sorption'!$A$12</c15:sqref>
                        </c15:formulaRef>
                      </c:ext>
                    </c:extLst>
                    <c:strCache>
                      <c:ptCount val="1"/>
                      <c:pt idx="0">
                        <c:v>N Goose Point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1">
                          <a:lumMod val="60000"/>
                        </a:schemeClr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trendline>
                  <c:spPr>
                    <a:ln w="19050" cap="rnd">
                      <a:solidFill>
                        <a:schemeClr val="accent1">
                          <a:lumMod val="60000"/>
                        </a:schemeClr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Sorption'!$J$12:$O$12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0.94279999999999997</c:v>
                      </c:pt>
                      <c:pt idx="1">
                        <c:v>0.74506666666666665</c:v>
                      </c:pt>
                      <c:pt idx="2">
                        <c:v>0.52910660092110529</c:v>
                      </c:pt>
                      <c:pt idx="3">
                        <c:v>0.38504920876085236</c:v>
                      </c:pt>
                      <c:pt idx="4">
                        <c:v>0.2485928537666173</c:v>
                      </c:pt>
                      <c:pt idx="5">
                        <c:v>0.18951488627450991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3FF-4F90-A10F-4CD983D7F6FA}"/>
                  </c:ext>
                </c:extLst>
              </c15:ser>
            </c15:filteredScatterSeries>
            <c15:filteredScatte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Sorption'!$A$13</c15:sqref>
                        </c15:formulaRef>
                      </c:ext>
                    </c:extLst>
                    <c:strCache>
                      <c:ptCount val="1"/>
                      <c:pt idx="0">
                        <c:v>Goshen Bay Sediment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2">
                          <a:lumMod val="60000"/>
                        </a:schemeClr>
                      </a:solidFill>
                      <a:prstDash val="sysDot"/>
                    </a:ln>
                    <a:effectLst/>
                  </c:spPr>
                  <c:trendlineType val="log"/>
                  <c:dispRSqr val="1"/>
                  <c:dispEq val="0"/>
                  <c:trendlineLbl>
                    <c:numFmt formatCode="General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Sorption'!$J$6:$O$6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3</c:v>
                      </c:pt>
                      <c:pt idx="2">
                        <c:v>10</c:v>
                      </c:pt>
                      <c:pt idx="3">
                        <c:v>30</c:v>
                      </c:pt>
                      <c:pt idx="4">
                        <c:v>100</c:v>
                      </c:pt>
                      <c:pt idx="5">
                        <c:v>300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'Batch Sorption'!$J$13:$O$13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0.94099999999999995</c:v>
                      </c:pt>
                      <c:pt idx="1">
                        <c:v>0.92436666666666667</c:v>
                      </c:pt>
                      <c:pt idx="2">
                        <c:v>0.73984361685055178</c:v>
                      </c:pt>
                      <c:pt idx="3">
                        <c:v>0.52382193664076515</c:v>
                      </c:pt>
                      <c:pt idx="4">
                        <c:v>0.33544539941690954</c:v>
                      </c:pt>
                      <c:pt idx="5">
                        <c:v>0.22400415797788317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3FF-4F90-A10F-4CD983D7F6FA}"/>
                  </c:ext>
                </c:extLst>
              </c15:ser>
            </c15:filteredScatterSeries>
          </c:ext>
        </c:extLst>
      </c:scatterChart>
      <c:valAx>
        <c:axId val="141879168"/>
        <c:scaling>
          <c:logBase val="10"/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baseline="0">
                    <a:solidFill>
                      <a:schemeClr val="tx1"/>
                    </a:solidFill>
                  </a:rPr>
                  <a:t>Equilibrium P Concentrations of Solute (mg/L)</a:t>
                </a:r>
                <a:endParaRPr lang="en-US" sz="1600" b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7079171901201399"/>
              <c:y val="0.9289420707854131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in"/>
        <c:minorTickMark val="in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81344"/>
        <c:crosses val="autoZero"/>
        <c:crossBetween val="midCat"/>
      </c:valAx>
      <c:valAx>
        <c:axId val="14188134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>
                    <a:solidFill>
                      <a:schemeClr val="tx1"/>
                    </a:solidFill>
                  </a:rPr>
                  <a:t>P Uptake Amount</a:t>
                </a:r>
                <a:endParaRPr lang="en-US" sz="16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in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79168"/>
        <c:crosses val="autoZero"/>
        <c:crossBetween val="midCat"/>
      </c:valAx>
      <c:spPr>
        <a:noFill/>
        <a:ln w="12700">
          <a:solidFill>
            <a:sysClr val="windowText" lastClr="000000"/>
          </a:solidFill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9546791317529197"/>
          <c:y val="0.69817249166135886"/>
          <c:w val="0.43503600671725584"/>
          <c:h val="9.6637920259967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numCol="1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Phosphate in Mill</a:t>
            </a:r>
            <a:r>
              <a:rPr lang="en-US" sz="1600" baseline="0"/>
              <a:t> Race Creek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035033659999979"/>
          <c:y val="0.11906749629999998"/>
          <c:w val="0.66347169920000149"/>
          <c:h val="0.72916096789999996"/>
        </c:manualLayout>
      </c:layout>
      <c:lineChart>
        <c:grouping val="standard"/>
        <c:varyColors val="0"/>
        <c:ser>
          <c:idx val="0"/>
          <c:order val="0"/>
          <c:tx>
            <c:strRef>
              <c:f>'MRC Graphs'!$C$3</c:f>
              <c:strCache>
                <c:ptCount val="1"/>
                <c:pt idx="0">
                  <c:v>Phosphate Sept. 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'MRC Graphs'!$C$4:$C$11</c:f>
              <c:numCache>
                <c:formatCode>General</c:formatCode>
                <c:ptCount val="8"/>
                <c:pt idx="5">
                  <c:v>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4B-4DBF-883C-94FDC784EE28}"/>
            </c:ext>
          </c:extLst>
        </c:ser>
        <c:ser>
          <c:idx val="2"/>
          <c:order val="1"/>
          <c:tx>
            <c:strRef>
              <c:f>'MRC Graphs'!$D$3</c:f>
              <c:strCache>
                <c:ptCount val="1"/>
                <c:pt idx="0">
                  <c:v>Phosphate Oct. 2013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'MRC Graphs'!$B$4:$B$11</c:f>
              <c:strCache>
                <c:ptCount val="8"/>
                <c:pt idx="0">
                  <c:v>MR-1</c:v>
                </c:pt>
                <c:pt idx="1">
                  <c:v>SD-1</c:v>
                </c:pt>
                <c:pt idx="2">
                  <c:v>MR-3</c:v>
                </c:pt>
                <c:pt idx="3">
                  <c:v>MR-4</c:v>
                </c:pt>
                <c:pt idx="4">
                  <c:v>MR-5</c:v>
                </c:pt>
                <c:pt idx="5">
                  <c:v>MR-6</c:v>
                </c:pt>
                <c:pt idx="6">
                  <c:v>MR-7</c:v>
                </c:pt>
                <c:pt idx="7">
                  <c:v>MR-8</c:v>
                </c:pt>
              </c:strCache>
            </c:strRef>
          </c:cat>
          <c:val>
            <c:numRef>
              <c:f>'MRC Graphs'!$D$4:$D$11</c:f>
              <c:numCache>
                <c:formatCode>General</c:formatCode>
                <c:ptCount val="8"/>
                <c:pt idx="5">
                  <c:v>2.69</c:v>
                </c:pt>
                <c:pt idx="6">
                  <c:v>1.36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4B-4DBF-883C-94FDC784EE28}"/>
            </c:ext>
          </c:extLst>
        </c:ser>
        <c:ser>
          <c:idx val="3"/>
          <c:order val="2"/>
          <c:tx>
            <c:strRef>
              <c:f>'MRC Graphs'!$E$3</c:f>
              <c:strCache>
                <c:ptCount val="1"/>
                <c:pt idx="0">
                  <c:v>Phosphate Nov. 2013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'MRC Graphs'!$B$4:$B$11</c:f>
              <c:strCache>
                <c:ptCount val="8"/>
                <c:pt idx="0">
                  <c:v>MR-1</c:v>
                </c:pt>
                <c:pt idx="1">
                  <c:v>SD-1</c:v>
                </c:pt>
                <c:pt idx="2">
                  <c:v>MR-3</c:v>
                </c:pt>
                <c:pt idx="3">
                  <c:v>MR-4</c:v>
                </c:pt>
                <c:pt idx="4">
                  <c:v>MR-5</c:v>
                </c:pt>
                <c:pt idx="5">
                  <c:v>MR-6</c:v>
                </c:pt>
                <c:pt idx="6">
                  <c:v>MR-7</c:v>
                </c:pt>
                <c:pt idx="7">
                  <c:v>MR-8</c:v>
                </c:pt>
              </c:strCache>
            </c:strRef>
          </c:cat>
          <c:val>
            <c:numRef>
              <c:f>'MRC Graphs'!$E$4:$E$11</c:f>
              <c:numCache>
                <c:formatCode>General</c:formatCode>
                <c:ptCount val="8"/>
                <c:pt idx="5" formatCode="0.0">
                  <c:v>0</c:v>
                </c:pt>
                <c:pt idx="6" formatCode="0.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4B-4DBF-883C-94FDC784EE28}"/>
            </c:ext>
          </c:extLst>
        </c:ser>
        <c:ser>
          <c:idx val="4"/>
          <c:order val="3"/>
          <c:tx>
            <c:strRef>
              <c:f>'MRC Graphs'!$F$3</c:f>
              <c:strCache>
                <c:ptCount val="1"/>
                <c:pt idx="0">
                  <c:v>Phosphate Feb. 2014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cat>
            <c:strRef>
              <c:f>'MRC Graphs'!$B$4:$B$11</c:f>
              <c:strCache>
                <c:ptCount val="8"/>
                <c:pt idx="0">
                  <c:v>MR-1</c:v>
                </c:pt>
                <c:pt idx="1">
                  <c:v>SD-1</c:v>
                </c:pt>
                <c:pt idx="2">
                  <c:v>MR-3</c:v>
                </c:pt>
                <c:pt idx="3">
                  <c:v>MR-4</c:v>
                </c:pt>
                <c:pt idx="4">
                  <c:v>MR-5</c:v>
                </c:pt>
                <c:pt idx="5">
                  <c:v>MR-6</c:v>
                </c:pt>
                <c:pt idx="6">
                  <c:v>MR-7</c:v>
                </c:pt>
                <c:pt idx="7">
                  <c:v>MR-8</c:v>
                </c:pt>
              </c:strCache>
            </c:strRef>
          </c:cat>
          <c:val>
            <c:numRef>
              <c:f>'MRC Graphs'!$F$4:$F$11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">
                  <c:v>2.6646000000000001</c:v>
                </c:pt>
                <c:pt idx="6" formatCode="0.0">
                  <c:v>2.2349999999999999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4B-4DBF-883C-94FDC784EE28}"/>
            </c:ext>
          </c:extLst>
        </c:ser>
        <c:ser>
          <c:idx val="1"/>
          <c:order val="4"/>
          <c:tx>
            <c:strRef>
              <c:f>'MRC Graphs'!$G$3</c:f>
              <c:strCache>
                <c:ptCount val="1"/>
                <c:pt idx="0">
                  <c:v>Phosphate June 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'MRC Graphs'!$G$4:$G$11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">
                  <c:v>2.2725</c:v>
                </c:pt>
                <c:pt idx="6" formatCode="0.00">
                  <c:v>1.1101000000000001</c:v>
                </c:pt>
                <c:pt idx="7" formatCode="0.00">
                  <c:v>1.0332999999999974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4B-4DBF-883C-94FDC784EE28}"/>
            </c:ext>
          </c:extLst>
        </c:ser>
        <c:ser>
          <c:idx val="5"/>
          <c:order val="5"/>
          <c:tx>
            <c:strRef>
              <c:f>'MRC Graphs'!$H$3</c:f>
              <c:strCache>
                <c:ptCount val="1"/>
                <c:pt idx="0">
                  <c:v>Phosphate Aug 2014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'MRC Graphs'!$H$4:$H$11</c:f>
              <c:numCache>
                <c:formatCode>General</c:formatCode>
                <c:ptCount val="8"/>
                <c:pt idx="3">
                  <c:v>0</c:v>
                </c:pt>
                <c:pt idx="5" formatCode="0.00">
                  <c:v>2.1</c:v>
                </c:pt>
                <c:pt idx="6" formatCode="0.00">
                  <c:v>1</c:v>
                </c:pt>
                <c:pt idx="7" formatCode="0.00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4B-4DBF-883C-94FDC784EE28}"/>
            </c:ext>
          </c:extLst>
        </c:ser>
        <c:ser>
          <c:idx val="6"/>
          <c:order val="6"/>
          <c:tx>
            <c:strRef>
              <c:f>'MRC Graphs'!$I$3</c:f>
              <c:strCache>
                <c:ptCount val="1"/>
                <c:pt idx="0">
                  <c:v>Phosphate Sept 2014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val>
            <c:numRef>
              <c:f>'MRC Graphs'!$I$4:$I$11</c:f>
              <c:numCache>
                <c:formatCode>General</c:formatCode>
                <c:ptCount val="8"/>
                <c:pt idx="3">
                  <c:v>0</c:v>
                </c:pt>
                <c:pt idx="5" formatCode="0.0">
                  <c:v>2.8</c:v>
                </c:pt>
                <c:pt idx="6" formatCode="0.0">
                  <c:v>1.1000000000000001</c:v>
                </c:pt>
                <c:pt idx="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C4B-4DBF-883C-94FDC784EE28}"/>
            </c:ext>
          </c:extLst>
        </c:ser>
        <c:ser>
          <c:idx val="7"/>
          <c:order val="7"/>
          <c:tx>
            <c:strRef>
              <c:f>'MRC Graphs'!$J$3</c:f>
              <c:strCache>
                <c:ptCount val="1"/>
                <c:pt idx="0">
                  <c:v>Phosphate Nov 2014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val>
            <c:numRef>
              <c:f>'MRC Graphs'!$J$4:$J$11</c:f>
              <c:numCache>
                <c:formatCode>General</c:formatCode>
                <c:ptCount val="8"/>
                <c:pt idx="3">
                  <c:v>1.9699999999999999E-2</c:v>
                </c:pt>
                <c:pt idx="5">
                  <c:v>2.4847999999999999</c:v>
                </c:pt>
                <c:pt idx="6">
                  <c:v>1.4911999999999972</c:v>
                </c:pt>
                <c:pt idx="7">
                  <c:v>1.1516999999999975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C4B-4DBF-883C-94FDC784E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noFill/>
              <a:round/>
            </a:ln>
            <a:effectLst/>
          </c:spPr>
        </c:hiLowLines>
        <c:marker val="1"/>
        <c:smooth val="0"/>
        <c:axId val="143217024"/>
        <c:axId val="143218944"/>
        <c:extLst/>
      </c:lineChart>
      <c:catAx>
        <c:axId val="143217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numCol="1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Samples</a:t>
                </a:r>
              </a:p>
            </c:rich>
          </c:tx>
          <c:layout>
            <c:manualLayout>
              <c:xMode val="edge"/>
              <c:yMode val="edge"/>
              <c:x val="0.41314396310000062"/>
              <c:y val="0.9010410959000000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numCol="1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18944"/>
        <c:crosses val="autoZero"/>
        <c:auto val="1"/>
        <c:lblAlgn val="ctr"/>
        <c:lblOffset val="100"/>
        <c:noMultiLvlLbl val="0"/>
      </c:catAx>
      <c:valAx>
        <c:axId val="14321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numCol="1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Phosphate (mg/L)</a:t>
                </a:r>
              </a:p>
            </c:rich>
          </c:tx>
          <c:layout>
            <c:manualLayout>
              <c:xMode val="edge"/>
              <c:yMode val="edge"/>
              <c:x val="1.7316017300000017E-2"/>
              <c:y val="0.338362348500000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numCol="1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17024"/>
        <c:crosses val="autoZero"/>
        <c:crossBetween val="between"/>
      </c:valAx>
      <c:spPr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numCol="1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numCol="1"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41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52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9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18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13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7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6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6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D3867C-E0D0-48F6-9B22-C20EEA2AA7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44AE53-8B96-4E6F-9205-C1A8C448B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4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350477"/>
          </a:xfrm>
        </p:spPr>
        <p:txBody>
          <a:bodyPr/>
          <a:lstStyle/>
          <a:p>
            <a:r>
              <a:rPr lang="en-US" dirty="0"/>
              <a:t>Estimating nutrient loads and other interesting news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Theron Miller, PhD</a:t>
            </a:r>
          </a:p>
          <a:p>
            <a:r>
              <a:rPr lang="en-US" b="1" dirty="0"/>
              <a:t>Wasatch Front Water Quality Council</a:t>
            </a:r>
          </a:p>
          <a:p>
            <a:r>
              <a:rPr lang="en-US" b="1" dirty="0"/>
              <a:t>Utah Lake Workshop</a:t>
            </a:r>
          </a:p>
          <a:p>
            <a:r>
              <a:rPr lang="en-US" b="1" dirty="0"/>
              <a:t>March 30, 2017</a:t>
            </a:r>
          </a:p>
        </p:txBody>
      </p:sp>
    </p:spTree>
    <p:extLst>
      <p:ext uri="{BB962C8B-B14F-4D97-AF65-F5344CB8AC3E}">
        <p14:creationId xmlns:p14="http://schemas.microsoft.com/office/powerpoint/2010/main" val="42017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User\Documents\Utah Lake\CUP Sample Sites.jpg"/>
          <p:cNvPicPr>
            <a:picLocks noChangeAspect="1" noChangeArrowheads="1"/>
          </p:cNvPicPr>
          <p:nvPr/>
        </p:nvPicPr>
        <p:blipFill>
          <a:blip r:embed="rId2" cstate="print"/>
          <a:srcRect l="13333" t="9159" r="21667"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0"/>
            <a:ext cx="5693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CUP/DWQ Sampling Sites, 2009 -2013</a:t>
            </a:r>
          </a:p>
        </p:txBody>
      </p:sp>
    </p:spTree>
    <p:extLst>
      <p:ext uri="{BB962C8B-B14F-4D97-AF65-F5344CB8AC3E}">
        <p14:creationId xmlns:p14="http://schemas.microsoft.com/office/powerpoint/2010/main" val="427317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1890400" y="2221910"/>
          <a:ext cx="5405780" cy="3048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3251" y="1371600"/>
            <a:ext cx="31742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P Uptake by Sediments</a:t>
            </a:r>
          </a:p>
        </p:txBody>
      </p:sp>
      <p:sp>
        <p:nvSpPr>
          <p:cNvPr id="5" name="Shape 207"/>
          <p:cNvSpPr txBox="1">
            <a:spLocks/>
          </p:cNvSpPr>
          <p:nvPr/>
        </p:nvSpPr>
        <p:spPr>
          <a:xfrm>
            <a:off x="1485900" y="1063228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numCol="1" anchor="ctr" anchorCtr="0">
            <a:noAutofit/>
          </a:bodyPr>
          <a:lstStyle/>
          <a:p>
            <a:pPr algn="ctr" defTabSz="685800">
              <a:buClr>
                <a:schemeClr val="dk1"/>
              </a:buClr>
              <a:buSzPct val="25000"/>
              <a:defRPr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Phosphate in Mill Race</a:t>
            </a:r>
            <a:endParaRPr lang="en-US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265039" y="1912570"/>
          <a:ext cx="6583680" cy="37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C:\Users\User\Pictures\2011-08-15\0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488" y="290145"/>
            <a:ext cx="8127023" cy="60952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53071" y="740361"/>
            <a:ext cx="63546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Tracking Nutrients Across Provo Bay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67616"/>
              </p:ext>
            </p:extLst>
          </p:nvPr>
        </p:nvGraphicFramePr>
        <p:xfrm>
          <a:off x="1242088" y="1912569"/>
          <a:ext cx="7101811" cy="4356347"/>
        </p:xfrm>
        <a:graphic>
          <a:graphicData uri="http://schemas.openxmlformats.org/drawingml/2006/table">
            <a:tbl>
              <a:tblPr/>
              <a:tblGrid>
                <a:gridCol w="160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1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Site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       NH4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NO3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O-Po4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"/>
                          <a:ea typeface="Times New Roman"/>
                          <a:cs typeface="Times New Roman"/>
                        </a:rPr>
                        <a:t>   TP</a:t>
                      </a: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Dis.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Millrace Outlet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6/16/2016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0.073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1.26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1.19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Provo Bay East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6/16/2016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0.059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1.07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1.04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Mid Provo Bay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6/16/2016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0.137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0.162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Provo Bay West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6/16/2016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0.233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0.416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Provo Bay near</a:t>
                      </a:r>
                      <a:r>
                        <a:rPr lang="en-US" sz="1500" b="1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outlet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8/11/2016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0.518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0.465</a:t>
                      </a:r>
                      <a:endParaRPr lang="en-US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0.542 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0.254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85223"/>
              </p:ext>
            </p:extLst>
          </p:nvPr>
        </p:nvGraphicFramePr>
        <p:xfrm>
          <a:off x="2446304" y="2078740"/>
          <a:ext cx="4208586" cy="3857625"/>
        </p:xfrm>
        <a:graphic>
          <a:graphicData uri="http://schemas.openxmlformats.org/drawingml/2006/table">
            <a:tbl>
              <a:tblPr lastRow="1">
                <a:tableStyleId>{5C22544A-7EE6-4342-B048-85BDC9FD1C3A}</a:tableStyleId>
              </a:tblPr>
              <a:tblGrid>
                <a:gridCol w="1393580">
                  <a:extLst>
                    <a:ext uri="{9D8B030D-6E8A-4147-A177-3AD203B41FA5}">
                      <a16:colId xmlns:a16="http://schemas.microsoft.com/office/drawing/2014/main" val="589683648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33441306"/>
                    </a:ext>
                  </a:extLst>
                </a:gridCol>
                <a:gridCol w="1543418">
                  <a:extLst>
                    <a:ext uri="{9D8B030D-6E8A-4147-A177-3AD203B41FA5}">
                      <a16:colId xmlns:a16="http://schemas.microsoft.com/office/drawing/2014/main" val="2247827120"/>
                    </a:ext>
                  </a:extLst>
                </a:gridCol>
              </a:tblGrid>
              <a:tr h="1651635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             Mean:    2009 to 2012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Mean: Nov, Dec, Jan, 2014/2015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76446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Orem POTW (End of Pipe)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3.68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1.31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86019"/>
                  </a:ext>
                </a:extLst>
              </a:tr>
              <a:tr h="13773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Powell Slough Outlet (at Utah Lake)</a:t>
                      </a:r>
                    </a:p>
                    <a:p>
                      <a:pPr algn="ctr" fontAlgn="ctr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0.26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4215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8712" y="967155"/>
            <a:ext cx="6529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Phosphorus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</a:rPr>
              <a:t> in Orem POTW Discharge and 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</a:rPr>
              <a:t>Outlet of Powell Slough (edge of Utah Lake)</a:t>
            </a:r>
          </a:p>
        </p:txBody>
      </p:sp>
    </p:spTree>
    <p:extLst>
      <p:ext uri="{BB962C8B-B14F-4D97-AF65-F5344CB8AC3E}">
        <p14:creationId xmlns:p14="http://schemas.microsoft.com/office/powerpoint/2010/main" val="221492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2011-08-15\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s://static-content.springer.com/image/art%3A10.1007%2Fs10021-010-9380-z/MediaObjects/10021_2010_9380_Fig5_HTM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7677150" cy="4524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6172200"/>
            <a:ext cx="480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Ptacnik</a:t>
            </a:r>
            <a:r>
              <a:rPr lang="en-US" dirty="0"/>
              <a:t> et al.  2010. Ecosystems: 13 (8)1201-1214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585" y="267355"/>
            <a:ext cx="795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the best Nutrient Limitation Indicator?</a:t>
            </a:r>
          </a:p>
        </p:txBody>
      </p:sp>
    </p:spTree>
    <p:extLst>
      <p:ext uri="{BB962C8B-B14F-4D97-AF65-F5344CB8AC3E}">
        <p14:creationId xmlns:p14="http://schemas.microsoft.com/office/powerpoint/2010/main" val="168392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:\Users\User\Pictures\2011-08-15\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371593"/>
          <a:ext cx="7238999" cy="4800606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TN:TP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DIN:DIP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DIN:TP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Mid Goshen Bay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Lincoln Beach Surface Scum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Lincoln Beach 50 m/shore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1000 m from Provo Bay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In Provo Bay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9138" y="454964"/>
            <a:ext cx="5726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Nutrient Ratios During the 2016 Bloom</a:t>
            </a:r>
          </a:p>
        </p:txBody>
      </p:sp>
    </p:spTree>
    <p:extLst>
      <p:ext uri="{BB962C8B-B14F-4D97-AF65-F5344CB8AC3E}">
        <p14:creationId xmlns:p14="http://schemas.microsoft.com/office/powerpoint/2010/main" val="292699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2011-08-15\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49247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Atmospheric Deposition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(Early measurements in 2017)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295400"/>
            <a:ext cx="5190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(Approximately 0.15 mg/L in rain/snow)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70689"/>
              </p:ext>
            </p:extLst>
          </p:nvPr>
        </p:nvGraphicFramePr>
        <p:xfrm>
          <a:off x="76200" y="1891661"/>
          <a:ext cx="8991599" cy="4198624"/>
        </p:xfrm>
        <a:graphic>
          <a:graphicData uri="http://schemas.openxmlformats.org/drawingml/2006/table">
            <a:tbl>
              <a:tblPr/>
              <a:tblGrid>
                <a:gridCol w="253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2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7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2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2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0539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                                                 96000 Acres   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Average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Area of Utah Lake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25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192000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acre ft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Average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Depth = 2 </a:t>
                      </a:r>
                      <a:r>
                        <a:rPr lang="en-US" sz="2000" baseline="0" dirty="0" err="1">
                          <a:solidFill>
                            <a:schemeClr val="bg1"/>
                          </a:solidFill>
                        </a:rPr>
                        <a:t>ft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(2016)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           8256000000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cubic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Volume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25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2.33645 E^11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liters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Converted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to liters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5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    16 in.</a:t>
                      </a:r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of Rainfall =  66.5 % or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2/3 of lake volume exists as rain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25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     So 2/3 of the lake’s water already contains 0.15 mg/L  = </a:t>
                      </a:r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34</a:t>
                      </a:r>
                      <a:r>
                        <a:rPr lang="en-US" sz="24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>
                          <a:solidFill>
                            <a:schemeClr val="bg1"/>
                          </a:solidFill>
                          <a:latin typeface="Calibri"/>
                        </a:rPr>
                        <a:t>tonnes</a:t>
                      </a:r>
                      <a:r>
                        <a:rPr lang="en-US" sz="24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of Loading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9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Even if diluted by 1/3 (= distilled water)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= 0.10 mg/L  - just from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8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Atmospheric Deposition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9358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899</TotalTime>
  <Words>363</Words>
  <Application>Microsoft Office PowerPoint</Application>
  <PresentationFormat>On-screen Show (4:3)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Slice</vt:lpstr>
      <vt:lpstr>Estimating nutrient loads and other interesting news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Theron Milller</dc:creator>
  <cp:lastModifiedBy>Theron Milller</cp:lastModifiedBy>
  <cp:revision>14</cp:revision>
  <dcterms:created xsi:type="dcterms:W3CDTF">2017-03-30T02:05:51Z</dcterms:created>
  <dcterms:modified xsi:type="dcterms:W3CDTF">2017-03-30T17:05:24Z</dcterms:modified>
</cp:coreProperties>
</file>